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518D"/>
    <a:srgbClr val="595959"/>
    <a:srgbClr val="302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media/image1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085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17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556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72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801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631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19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73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790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926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568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29BB8-6D58-42B4-91A3-4BB491EC7920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543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6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8253724"/>
              </p:ext>
            </p:extLst>
          </p:nvPr>
        </p:nvGraphicFramePr>
        <p:xfrm>
          <a:off x="-13865" y="-2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Image" r:id="rId3" imgW="24177600" imgH="12215520" progId="Photoshop.Image.19">
                  <p:embed/>
                </p:oleObj>
              </mc:Choice>
              <mc:Fallback>
                <p:oleObj name="Image" r:id="rId3" imgW="24177600" imgH="1221552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3865" y="-2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직사각형 2"/>
          <p:cNvSpPr/>
          <p:nvPr/>
        </p:nvSpPr>
        <p:spPr>
          <a:xfrm>
            <a:off x="8642098" y="-1"/>
            <a:ext cx="3549902" cy="685799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090787" y="2562130"/>
            <a:ext cx="22738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+mj-ea"/>
              </a:rPr>
              <a:t>22.07.04 </a:t>
            </a:r>
            <a:r>
              <a:rPr lang="en-US" altLang="ko-KR" sz="1400">
                <a:solidFill>
                  <a:schemeClr val="bg1"/>
                </a:solidFill>
                <a:latin typeface="+mj-ea"/>
              </a:rPr>
              <a:t>– </a:t>
            </a:r>
            <a:r>
              <a:rPr lang="en-US" altLang="ko-KR" sz="1400" smtClean="0">
                <a:solidFill>
                  <a:schemeClr val="bg1"/>
                </a:solidFill>
                <a:latin typeface="+mj-ea"/>
              </a:rPr>
              <a:t>22.08.05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포트폴리오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요구사항 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확인 필요 요건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,</a:t>
            </a:r>
          </a:p>
          <a:p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제작 계획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en-US" altLang="ko-KR" sz="1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1400" dirty="0" err="1" smtClean="0">
                <a:solidFill>
                  <a:schemeClr val="bg1"/>
                </a:solidFill>
                <a:latin typeface="+mj-ea"/>
                <a:ea typeface="+mj-ea"/>
              </a:rPr>
              <a:t>유한나</a:t>
            </a:r>
            <a:endParaRPr lang="en-US" altLang="ko-KR" sz="14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다이아몬드 3"/>
          <p:cNvSpPr/>
          <p:nvPr/>
        </p:nvSpPr>
        <p:spPr>
          <a:xfrm>
            <a:off x="9218643" y="2104930"/>
            <a:ext cx="186612" cy="186612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273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/>
          <p:cNvSpPr/>
          <p:nvPr/>
        </p:nvSpPr>
        <p:spPr>
          <a:xfrm>
            <a:off x="9035854" y="3744428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/>
          <p:cNvSpPr/>
          <p:nvPr/>
        </p:nvSpPr>
        <p:spPr>
          <a:xfrm>
            <a:off x="9036798" y="3746357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직사각형 49"/>
          <p:cNvSpPr/>
          <p:nvPr/>
        </p:nvSpPr>
        <p:spPr>
          <a:xfrm>
            <a:off x="6140576" y="3746357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직사각형 50"/>
          <p:cNvSpPr/>
          <p:nvPr/>
        </p:nvSpPr>
        <p:spPr>
          <a:xfrm>
            <a:off x="6141520" y="3748286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직사각형 51"/>
          <p:cNvSpPr/>
          <p:nvPr/>
        </p:nvSpPr>
        <p:spPr>
          <a:xfrm>
            <a:off x="3245297" y="3733264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직사각형 52"/>
          <p:cNvSpPr/>
          <p:nvPr/>
        </p:nvSpPr>
        <p:spPr>
          <a:xfrm>
            <a:off x="3246241" y="3735193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직사각형 53"/>
          <p:cNvSpPr/>
          <p:nvPr/>
        </p:nvSpPr>
        <p:spPr>
          <a:xfrm>
            <a:off x="350018" y="3735193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/>
          <p:cNvSpPr/>
          <p:nvPr/>
        </p:nvSpPr>
        <p:spPr>
          <a:xfrm>
            <a:off x="350962" y="3737122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직사각형 43"/>
          <p:cNvSpPr/>
          <p:nvPr/>
        </p:nvSpPr>
        <p:spPr>
          <a:xfrm>
            <a:off x="9036798" y="857977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직사각형 44"/>
          <p:cNvSpPr/>
          <p:nvPr/>
        </p:nvSpPr>
        <p:spPr>
          <a:xfrm>
            <a:off x="9037742" y="859906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직사각형 45"/>
          <p:cNvSpPr/>
          <p:nvPr/>
        </p:nvSpPr>
        <p:spPr>
          <a:xfrm>
            <a:off x="6141520" y="859906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46"/>
          <p:cNvSpPr/>
          <p:nvPr/>
        </p:nvSpPr>
        <p:spPr>
          <a:xfrm>
            <a:off x="6142464" y="861835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/>
          <p:cNvSpPr/>
          <p:nvPr/>
        </p:nvSpPr>
        <p:spPr>
          <a:xfrm>
            <a:off x="3246241" y="846813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/>
          <p:cNvSpPr/>
          <p:nvPr/>
        </p:nvSpPr>
        <p:spPr>
          <a:xfrm>
            <a:off x="3247185" y="848742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/>
          <p:cNvSpPr/>
          <p:nvPr/>
        </p:nvSpPr>
        <p:spPr>
          <a:xfrm>
            <a:off x="350962" y="848742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51906" y="850671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54626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5883" y="83629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제작 컨텐츠 예상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89401" y="1423476"/>
            <a:ext cx="1931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벤치마킹 </a:t>
            </a:r>
            <a:r>
              <a:rPr lang="ko-KR" altLang="en-US" sz="1200" b="1" dirty="0" smtClean="0">
                <a:solidFill>
                  <a:schemeClr val="bg1"/>
                </a:solidFill>
              </a:rPr>
              <a:t>애플리케이션을</a:t>
            </a:r>
            <a:endParaRPr lang="en-US" altLang="ko-KR" sz="12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1200" b="1" dirty="0" smtClean="0">
                <a:solidFill>
                  <a:schemeClr val="bg1"/>
                </a:solidFill>
              </a:rPr>
              <a:t>선정한 이유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08762" y="1423476"/>
            <a:ext cx="2334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벤치마킹 사이트 </a:t>
            </a:r>
            <a:r>
              <a:rPr lang="en-US" altLang="ko-KR" sz="1200" b="1" dirty="0">
                <a:solidFill>
                  <a:schemeClr val="bg1"/>
                </a:solidFill>
              </a:rPr>
              <a:t>2</a:t>
            </a:r>
            <a:r>
              <a:rPr lang="ko-KR" altLang="en-US" sz="1200" b="1" dirty="0">
                <a:solidFill>
                  <a:schemeClr val="bg1"/>
                </a:solidFill>
              </a:rPr>
              <a:t>곳 이상 </a:t>
            </a:r>
            <a:r>
              <a:rPr lang="ko-KR" altLang="en-US" sz="1200" b="1" dirty="0" smtClean="0">
                <a:solidFill>
                  <a:schemeClr val="bg1"/>
                </a:solidFill>
              </a:rPr>
              <a:t>분석</a:t>
            </a:r>
            <a:endParaRPr lang="en-US" altLang="ko-KR" sz="12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(</a:t>
            </a:r>
            <a:r>
              <a:rPr lang="ko-KR" altLang="en-US" sz="1200" b="1" dirty="0">
                <a:solidFill>
                  <a:schemeClr val="bg1"/>
                </a:solidFill>
              </a:rPr>
              <a:t>장점</a:t>
            </a:r>
            <a:r>
              <a:rPr lang="en-US" altLang="ko-KR" sz="1200" b="1" dirty="0">
                <a:solidFill>
                  <a:schemeClr val="bg1"/>
                </a:solidFill>
              </a:rPr>
              <a:t>, </a:t>
            </a:r>
            <a:r>
              <a:rPr lang="ko-KR" altLang="en-US" sz="1200" b="1" dirty="0">
                <a:solidFill>
                  <a:schemeClr val="bg1"/>
                </a:solidFill>
              </a:rPr>
              <a:t>단점</a:t>
            </a:r>
            <a:r>
              <a:rPr lang="en-US" altLang="ko-KR" sz="1200" b="1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99031" y="1423476"/>
            <a:ext cx="2194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포트폴리오를 제작 하고 </a:t>
            </a:r>
            <a:r>
              <a:rPr lang="ko-KR" altLang="en-US" sz="1200" b="1" dirty="0" smtClean="0">
                <a:solidFill>
                  <a:schemeClr val="bg1"/>
                </a:solidFill>
              </a:rPr>
              <a:t>싶은</a:t>
            </a:r>
            <a:endParaRPr lang="en-US" altLang="ko-KR" sz="12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1200" b="1" dirty="0" smtClean="0">
                <a:solidFill>
                  <a:schemeClr val="bg1"/>
                </a:solidFill>
              </a:rPr>
              <a:t>방향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342626" y="1423476"/>
            <a:ext cx="2348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포트폴리오를 제작 하고자 </a:t>
            </a:r>
            <a:r>
              <a:rPr lang="ko-KR" altLang="en-US" sz="1200" b="1" dirty="0" smtClean="0">
                <a:solidFill>
                  <a:schemeClr val="bg1"/>
                </a:solidFill>
              </a:rPr>
              <a:t>하는</a:t>
            </a:r>
            <a:endParaRPr lang="en-US" altLang="ko-KR" sz="12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1200" b="1" dirty="0" smtClean="0">
                <a:solidFill>
                  <a:schemeClr val="bg1"/>
                </a:solidFill>
              </a:rPr>
              <a:t>목적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92982" y="4353729"/>
            <a:ext cx="15247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개발에 필요한 언어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248547" y="4353729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개발 기간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03226" y="4353729"/>
            <a:ext cx="1986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개발에 사용할 소프트웨어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392319" y="4353729"/>
            <a:ext cx="2249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포트폴리오 제작 시 기대 효과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66055" y="968061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494607" y="968061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335686" y="968061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15146" y="968061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566055" y="3892064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494607" y="3892064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335686" y="3892064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15146" y="3892064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47835" y="2257475"/>
            <a:ext cx="2711000" cy="10055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제작하고자 하는 사이트의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각 페이지마다의 특성을 살리기 위해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다양한 사이트의 특성만을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선정하여 제작하려 한다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913521" y="2313261"/>
            <a:ext cx="1524776" cy="3351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각 페이지마다 기재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323509" y="2250254"/>
            <a:ext cx="2545890" cy="10055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깔끔한 </a:t>
            </a:r>
            <a:r>
              <a:rPr lang="ko-KR" altLang="en-US" sz="12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메인과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비슷한 컨셉의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페이지들로 빠르게 제작자의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수준과 보여주고자 하는 내용물을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확인 할 수 있도록 제작하려 한다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161492" y="2255092"/>
            <a:ext cx="2710999" cy="10055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입사하고자 하는 업체에 제출하여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제작자가 그동안 배운 스킬과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만들었던 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결과물을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보여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제작자의 수준을 인식하게 하고자 함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73677" y="5202478"/>
            <a:ext cx="2467470" cy="5586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HTML/CSS/JS/NODEJS/MYSQL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등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상황에 따른 기타 언어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64006" y="5221866"/>
            <a:ext cx="2228495" cy="3351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2022.07.03 – 2022.08.05 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예상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471784" y="5183088"/>
            <a:ext cx="2249334" cy="7820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이미지 편집에 따른 편집 툴과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코딩을 위한 에디터 등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필요에 의한 기타 프로그램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265687" y="5183087"/>
            <a:ext cx="2502608" cy="7820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입사처에서의 제작자 수준에 대한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빠른 인식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면접 시 원활한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기술 수준 언급 가능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505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92000" cy="54626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749950"/>
              </p:ext>
            </p:extLst>
          </p:nvPr>
        </p:nvGraphicFramePr>
        <p:xfrm>
          <a:off x="315883" y="764771"/>
          <a:ext cx="11540329" cy="5738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951">
                  <a:extLst>
                    <a:ext uri="{9D8B030D-6E8A-4147-A177-3AD203B41FA5}">
                      <a16:colId xmlns:a16="http://schemas.microsoft.com/office/drawing/2014/main" val="2261738387"/>
                    </a:ext>
                  </a:extLst>
                </a:gridCol>
                <a:gridCol w="2808023">
                  <a:extLst>
                    <a:ext uri="{9D8B030D-6E8A-4147-A177-3AD203B41FA5}">
                      <a16:colId xmlns:a16="http://schemas.microsoft.com/office/drawing/2014/main" val="2693639017"/>
                    </a:ext>
                  </a:extLst>
                </a:gridCol>
                <a:gridCol w="7843355">
                  <a:extLst>
                    <a:ext uri="{9D8B030D-6E8A-4147-A177-3AD203B41FA5}">
                      <a16:colId xmlns:a16="http://schemas.microsoft.com/office/drawing/2014/main" val="486200072"/>
                    </a:ext>
                  </a:extLst>
                </a:gridCol>
              </a:tblGrid>
              <a:tr h="7271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NO.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bg1"/>
                          </a:solidFill>
                        </a:rPr>
                        <a:t>컨텐츠 내용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 smtClean="0">
                          <a:solidFill>
                            <a:schemeClr val="bg1"/>
                          </a:solidFill>
                        </a:rPr>
                        <a:t>수정내용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928806"/>
                  </a:ext>
                </a:extLst>
              </a:tr>
              <a:tr h="3962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메인 </a:t>
                      </a:r>
                      <a:r>
                        <a:rPr lang="ko-KR" altLang="en-US" sz="1100" dirty="0" err="1" smtClean="0"/>
                        <a:t>인트로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페이지의 첫 내용으로 포트폴리오 사이트의 전체적인 컨셉을 알 수 있게 제작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434191"/>
                  </a:ext>
                </a:extLst>
              </a:tr>
              <a:tr h="3962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소개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제작자의 간단한 인적사항과 간단한 기술서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4233501"/>
                  </a:ext>
                </a:extLst>
              </a:tr>
              <a:tr h="3962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포트폴리오 콘텐츠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1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929554"/>
                  </a:ext>
                </a:extLst>
              </a:tr>
              <a:tr h="9556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3-1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/>
                        <a:t>포트폴리오 콘텐츠</a:t>
                      </a:r>
                      <a:r>
                        <a:rPr lang="en-US" altLang="ko-KR" sz="1100" dirty="0" smtClean="0"/>
                        <a:t>_</a:t>
                      </a:r>
                      <a:endParaRPr lang="ko-KR" altLang="en-US" sz="1100" dirty="0" smtClean="0"/>
                    </a:p>
                    <a:p>
                      <a:pPr latinLnBrk="1"/>
                      <a:r>
                        <a:rPr lang="ko-KR" altLang="en-US" sz="1100" dirty="0" smtClean="0"/>
                        <a:t>클론 사이트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페이지 분석과 사용 언어 기재</a:t>
                      </a:r>
                      <a:r>
                        <a:rPr lang="en-US" altLang="ko-KR" sz="1100" dirty="0" smtClean="0"/>
                        <a:t>, 2</a:t>
                      </a:r>
                      <a:r>
                        <a:rPr lang="ko-KR" altLang="en-US" sz="1100" dirty="0" smtClean="0"/>
                        <a:t>개정도의 클론 사이트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ko-KR" altLang="en-US" sz="1100" dirty="0" smtClean="0"/>
                        <a:t>목업페이지로만 제작 링크 불필요로 예상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6258705"/>
                  </a:ext>
                </a:extLst>
              </a:tr>
              <a:tr h="9556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3-2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포트폴리오 콘텐츠</a:t>
                      </a:r>
                      <a:r>
                        <a:rPr lang="en-US" altLang="ko-KR" sz="1100" dirty="0" smtClean="0"/>
                        <a:t>_</a:t>
                      </a:r>
                    </a:p>
                    <a:p>
                      <a:pPr latinLnBrk="1"/>
                      <a:r>
                        <a:rPr lang="ko-KR" altLang="en-US" sz="1100" dirty="0" err="1" smtClean="0"/>
                        <a:t>리뉴얼</a:t>
                      </a:r>
                      <a:r>
                        <a:rPr lang="ko-KR" altLang="en-US" sz="1100" dirty="0" smtClean="0"/>
                        <a:t> 사이트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페이지 분석과 </a:t>
                      </a:r>
                      <a:r>
                        <a:rPr lang="ko-KR" altLang="en-US" sz="1100" dirty="0" err="1" smtClean="0"/>
                        <a:t>리뉴얼</a:t>
                      </a:r>
                      <a:r>
                        <a:rPr lang="ko-KR" altLang="en-US" sz="1100" dirty="0" smtClean="0"/>
                        <a:t> 비교 </a:t>
                      </a:r>
                      <a:r>
                        <a:rPr lang="ko-KR" altLang="en-US" sz="1100" dirty="0" err="1" smtClean="0"/>
                        <a:t>목업</a:t>
                      </a:r>
                      <a:r>
                        <a:rPr lang="ko-KR" altLang="en-US" sz="1100" dirty="0" smtClean="0"/>
                        <a:t> 제작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ko-KR" altLang="en-US" sz="1100" dirty="0" smtClean="0"/>
                        <a:t>사용 언어 기재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ko-KR" altLang="en-US" sz="1100" dirty="0" smtClean="0"/>
                        <a:t>데모 링크 기재</a:t>
                      </a:r>
                      <a:endParaRPr lang="en-US" altLang="ko-KR" sz="1100" dirty="0" smtClean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442837"/>
                  </a:ext>
                </a:extLst>
              </a:tr>
              <a:tr h="9556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3-3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포트폴리오 콘텐츠</a:t>
                      </a:r>
                      <a:r>
                        <a:rPr lang="en-US" altLang="ko-KR" sz="1100" dirty="0" smtClean="0"/>
                        <a:t>_</a:t>
                      </a:r>
                    </a:p>
                    <a:p>
                      <a:pPr latinLnBrk="1"/>
                      <a:r>
                        <a:rPr lang="ko-KR" altLang="en-US" sz="1100" dirty="0" smtClean="0"/>
                        <a:t>기타 콘텐츠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개인적인 디자인 </a:t>
                      </a:r>
                      <a:r>
                        <a:rPr lang="ko-KR" altLang="en-US" sz="1100" dirty="0" err="1" smtClean="0"/>
                        <a:t>작업물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ko-KR" altLang="en-US" sz="1100" dirty="0" err="1" smtClean="0"/>
                        <a:t>목업으로</a:t>
                      </a:r>
                      <a:r>
                        <a:rPr lang="ko-KR" altLang="en-US" sz="1100" dirty="0" smtClean="0"/>
                        <a:t> 제작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4591463"/>
                  </a:ext>
                </a:extLst>
              </a:tr>
              <a:tr h="955680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3328328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5883" y="83629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제작 컨텐츠 예상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059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92000" cy="54626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532813"/>
              </p:ext>
            </p:extLst>
          </p:nvPr>
        </p:nvGraphicFramePr>
        <p:xfrm>
          <a:off x="6195527" y="751201"/>
          <a:ext cx="5579707" cy="5824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04">
                  <a:extLst>
                    <a:ext uri="{9D8B030D-6E8A-4147-A177-3AD203B41FA5}">
                      <a16:colId xmlns:a16="http://schemas.microsoft.com/office/drawing/2014/main" val="2261738387"/>
                    </a:ext>
                  </a:extLst>
                </a:gridCol>
                <a:gridCol w="1357669">
                  <a:extLst>
                    <a:ext uri="{9D8B030D-6E8A-4147-A177-3AD203B41FA5}">
                      <a16:colId xmlns:a16="http://schemas.microsoft.com/office/drawing/2014/main" val="2693639017"/>
                    </a:ext>
                  </a:extLst>
                </a:gridCol>
                <a:gridCol w="3792234">
                  <a:extLst>
                    <a:ext uri="{9D8B030D-6E8A-4147-A177-3AD203B41FA5}">
                      <a16:colId xmlns:a16="http://schemas.microsoft.com/office/drawing/2014/main" val="486200072"/>
                    </a:ext>
                  </a:extLst>
                </a:gridCol>
              </a:tblGrid>
              <a:tr h="73381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bg1"/>
                          </a:solidFill>
                        </a:rPr>
                        <a:t>메인 </a:t>
                      </a:r>
                      <a:r>
                        <a:rPr lang="ko-KR" altLang="en-US" sz="1100" dirty="0" err="1" smtClean="0">
                          <a:solidFill>
                            <a:schemeClr val="bg1"/>
                          </a:solidFill>
                        </a:rPr>
                        <a:t>인트로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https://www.lucidchart.com/pages/</a:t>
                      </a:r>
                    </a:p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https://www.figma.com/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928806"/>
                  </a:ext>
                </a:extLst>
              </a:tr>
              <a:tr h="5090285">
                <a:tc gridSpan="3">
                  <a:txBody>
                    <a:bodyPr/>
                    <a:lstStyle/>
                    <a:p>
                      <a:pPr algn="l" latinLnBrk="1"/>
                      <a:endParaRPr lang="en-US" altLang="ko-KR" sz="110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벤치마킹 사이트의 장점</a:t>
                      </a:r>
                      <a:endParaRPr lang="en-US" altLang="ko-KR" sz="1100" b="1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dirty="0" smtClean="0"/>
                        <a:t>-</a:t>
                      </a:r>
                      <a:r>
                        <a:rPr lang="en-US" altLang="ko-KR" sz="1100" baseline="0" dirty="0" smtClean="0"/>
                        <a:t> </a:t>
                      </a:r>
                      <a:r>
                        <a:rPr lang="ko-KR" altLang="en-US" sz="1100" baseline="0" dirty="0" err="1" smtClean="0"/>
                        <a:t>메인에서</a:t>
                      </a:r>
                      <a:r>
                        <a:rPr lang="ko-KR" altLang="en-US" sz="1100" baseline="0" dirty="0" smtClean="0"/>
                        <a:t> 사이트의 정체성을 빠르게 파악할 수 있으며 깔끔한 일러스트로</a:t>
                      </a: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심플함을 더해 보인다</a:t>
                      </a:r>
                      <a:r>
                        <a:rPr lang="en-US" altLang="ko-KR" sz="1100" baseline="0" dirty="0" smtClean="0"/>
                        <a:t>.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100" b="1" baseline="0" dirty="0" smtClean="0"/>
                        <a:t>벤치마킹 사이트의 단점</a:t>
                      </a:r>
                      <a:endParaRPr lang="en-US" altLang="ko-KR" sz="1100" b="1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 </a:t>
                      </a:r>
                      <a:r>
                        <a:rPr lang="ko-KR" altLang="en-US" sz="1100" baseline="0" dirty="0" smtClean="0"/>
                        <a:t>사이트 전체에 걸친 스크롤 이벤트가 있음에도 </a:t>
                      </a:r>
                      <a:r>
                        <a:rPr lang="ko-KR" altLang="en-US" sz="1100" baseline="0" dirty="0" err="1" smtClean="0"/>
                        <a:t>숏컷</a:t>
                      </a:r>
                      <a:r>
                        <a:rPr lang="ko-KR" altLang="en-US" sz="1100" baseline="0" dirty="0" smtClean="0"/>
                        <a:t> 버튼의 부재로</a:t>
                      </a: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원하는 내용을 찾기에 번거로울 수 있어 보인다</a:t>
                      </a:r>
                      <a:r>
                        <a:rPr lang="en-US" altLang="ko-KR" sz="1100" baseline="0" dirty="0" smtClean="0"/>
                        <a:t>.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-----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제작 계획</a:t>
                      </a:r>
                      <a:endParaRPr lang="en-US" altLang="ko-KR" sz="1100" b="1" dirty="0" smtClean="0"/>
                    </a:p>
                    <a:p>
                      <a:pPr algn="l" latinLnBrk="1"/>
                      <a:endParaRPr lang="en-US" altLang="ko-KR" sz="1100" dirty="0" smtClean="0"/>
                    </a:p>
                    <a:p>
                      <a:pPr algn="l" latinLnBrk="1"/>
                      <a:r>
                        <a:rPr lang="en-US" altLang="ko-KR" sz="1100" dirty="0" smtClean="0"/>
                        <a:t>- </a:t>
                      </a:r>
                      <a:r>
                        <a:rPr lang="ko-KR" altLang="en-US" sz="1100" dirty="0" smtClean="0"/>
                        <a:t>원 페이지의 페이지 별 분리된 느낌으로 제작</a:t>
                      </a:r>
                      <a:endParaRPr lang="en-US" altLang="ko-KR" sz="1100" dirty="0" smtClean="0"/>
                    </a:p>
                    <a:p>
                      <a:pPr algn="l" latinLnBrk="1"/>
                      <a:r>
                        <a:rPr lang="en-US" altLang="ko-KR" sz="1100" dirty="0" smtClean="0"/>
                        <a:t>- </a:t>
                      </a:r>
                      <a:r>
                        <a:rPr lang="ko-KR" altLang="en-US" sz="1100" dirty="0" smtClean="0"/>
                        <a:t>전체적인 컨셉을 편집기 스타일의 깔끔한 아이콘들로 제작 예정</a:t>
                      </a:r>
                      <a:endParaRPr lang="en-US" altLang="ko-KR" sz="11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43419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5883" y="83629"/>
            <a:ext cx="366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포트폴리오 벤치마킹 사이트 분석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7941815"/>
              </p:ext>
            </p:extLst>
          </p:nvPr>
        </p:nvGraphicFramePr>
        <p:xfrm>
          <a:off x="353206" y="751201"/>
          <a:ext cx="5699267" cy="2906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6" name="Image" r:id="rId3" imgW="19136160" imgH="9739440" progId="Photoshop.Image.19">
                  <p:embed/>
                </p:oleObj>
              </mc:Choice>
              <mc:Fallback>
                <p:oleObj name="Image" r:id="rId3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3206" y="751201"/>
                        <a:ext cx="5699267" cy="2906404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1382980"/>
              </p:ext>
            </p:extLst>
          </p:nvPr>
        </p:nvGraphicFramePr>
        <p:xfrm>
          <a:off x="353206" y="3666936"/>
          <a:ext cx="5703111" cy="2908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7" name="Image" r:id="rId5" imgW="19136160" imgH="9739440" progId="Photoshop.Image.19">
                  <p:embed/>
                </p:oleObj>
              </mc:Choice>
              <mc:Fallback>
                <p:oleObj name="Image" r:id="rId5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3206" y="3666936"/>
                        <a:ext cx="5703111" cy="2908364"/>
                      </a:xfrm>
                      <a:prstGeom prst="rect">
                        <a:avLst/>
                      </a:prstGeom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2020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1425675"/>
              </p:ext>
            </p:extLst>
          </p:nvPr>
        </p:nvGraphicFramePr>
        <p:xfrm>
          <a:off x="353206" y="751202"/>
          <a:ext cx="5699267" cy="2906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7" name="Image" r:id="rId3" imgW="19136160" imgH="9739440" progId="Photoshop.Image.19">
                  <p:embed/>
                </p:oleObj>
              </mc:Choice>
              <mc:Fallback>
                <p:oleObj name="Image" r:id="rId3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3206" y="751202"/>
                        <a:ext cx="5699267" cy="2906404"/>
                      </a:xfrm>
                      <a:prstGeom prst="rect">
                        <a:avLst/>
                      </a:prstGeom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직사각형 6"/>
          <p:cNvSpPr/>
          <p:nvPr/>
        </p:nvSpPr>
        <p:spPr>
          <a:xfrm>
            <a:off x="0" y="0"/>
            <a:ext cx="12192000" cy="54626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680937"/>
              </p:ext>
            </p:extLst>
          </p:nvPr>
        </p:nvGraphicFramePr>
        <p:xfrm>
          <a:off x="6195527" y="751201"/>
          <a:ext cx="5579707" cy="5824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04">
                  <a:extLst>
                    <a:ext uri="{9D8B030D-6E8A-4147-A177-3AD203B41FA5}">
                      <a16:colId xmlns:a16="http://schemas.microsoft.com/office/drawing/2014/main" val="2261738387"/>
                    </a:ext>
                  </a:extLst>
                </a:gridCol>
                <a:gridCol w="1357669">
                  <a:extLst>
                    <a:ext uri="{9D8B030D-6E8A-4147-A177-3AD203B41FA5}">
                      <a16:colId xmlns:a16="http://schemas.microsoft.com/office/drawing/2014/main" val="2693639017"/>
                    </a:ext>
                  </a:extLst>
                </a:gridCol>
                <a:gridCol w="3792234">
                  <a:extLst>
                    <a:ext uri="{9D8B030D-6E8A-4147-A177-3AD203B41FA5}">
                      <a16:colId xmlns:a16="http://schemas.microsoft.com/office/drawing/2014/main" val="486200072"/>
                    </a:ext>
                  </a:extLst>
                </a:gridCol>
              </a:tblGrid>
              <a:tr h="73381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smtClean="0">
                          <a:solidFill>
                            <a:schemeClr val="bg1"/>
                          </a:solidFill>
                        </a:rPr>
                        <a:t>소개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smtClean="0">
                          <a:solidFill>
                            <a:schemeClr val="bg1"/>
                          </a:solidFill>
                        </a:rPr>
                        <a:t>https://www.lucidchart.com/pages/</a:t>
                      </a:r>
                    </a:p>
                    <a:p>
                      <a:pPr algn="l" latinLnBrk="1"/>
                      <a:r>
                        <a:rPr lang="en-US" altLang="ko-KR" sz="1100" smtClean="0">
                          <a:solidFill>
                            <a:schemeClr val="bg1"/>
                          </a:solidFill>
                        </a:rPr>
                        <a:t>https://www.figma.com/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928806"/>
                  </a:ext>
                </a:extLst>
              </a:tr>
              <a:tr h="5090285">
                <a:tc gridSpan="3">
                  <a:txBody>
                    <a:bodyPr/>
                    <a:lstStyle/>
                    <a:p>
                      <a:pPr algn="l" latinLnBrk="1"/>
                      <a:endParaRPr lang="en-US" altLang="ko-KR" sz="110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벤치마킹 사이트의 장점</a:t>
                      </a:r>
                      <a:endParaRPr lang="en-US" altLang="ko-KR" sz="1100" b="1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dirty="0" smtClean="0"/>
                        <a:t>-</a:t>
                      </a:r>
                      <a:r>
                        <a:rPr lang="en-US" altLang="ko-KR" sz="1100" baseline="0" dirty="0" smtClean="0"/>
                        <a:t> </a:t>
                      </a:r>
                      <a:r>
                        <a:rPr lang="ko-KR" altLang="en-US" sz="1100" baseline="0" dirty="0" smtClean="0"/>
                        <a:t>귀여운 일러스트로 원하는 컨셉의 방향과 맞아 보임</a:t>
                      </a:r>
                      <a:r>
                        <a:rPr lang="en-US" altLang="ko-KR" sz="1100" baseline="0" dirty="0" smtClean="0"/>
                        <a:t>,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단순함과 이미지로 원하는 내용의 강조와 인식이 쉬워 보임</a:t>
                      </a: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100" b="1" baseline="0" dirty="0" smtClean="0"/>
                        <a:t>벤치마킹 사이트의 단점</a:t>
                      </a:r>
                      <a:endParaRPr lang="en-US" altLang="ko-KR" sz="1100" b="1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 </a:t>
                      </a:r>
                      <a:r>
                        <a:rPr lang="ko-KR" altLang="en-US" sz="1100" baseline="0" dirty="0" smtClean="0"/>
                        <a:t>사이트 전체에 걸쳐 단순한 일러스트로 제작하기에는 무리가 있어 보임</a:t>
                      </a: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-----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제작 계획</a:t>
                      </a:r>
                      <a:endParaRPr lang="en-US" altLang="ko-KR" sz="1100" b="1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/>
                        <a:t>- </a:t>
                      </a:r>
                      <a:r>
                        <a:rPr lang="ko-KR" altLang="en-US" sz="1100" dirty="0" smtClean="0"/>
                        <a:t>전체적인 컨셉에 맞춰 제작자의 간단한 인적사항과 작성과</a:t>
                      </a:r>
                      <a:endParaRPr lang="en-US" altLang="ko-KR" sz="11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/>
                        <a:t>   </a:t>
                      </a:r>
                      <a:r>
                        <a:rPr lang="ko-KR" altLang="en-US" sz="1100" dirty="0" smtClean="0"/>
                        <a:t>프로세스 맵</a:t>
                      </a:r>
                      <a:r>
                        <a:rPr lang="ko-KR" altLang="en-US" sz="1100" baseline="0" dirty="0" smtClean="0"/>
                        <a:t> 느낌의 간단한 기술서 </a:t>
                      </a:r>
                      <a:r>
                        <a:rPr lang="ko-KR" altLang="en-US" sz="1100" baseline="0" dirty="0" err="1" smtClean="0"/>
                        <a:t>작성예정</a:t>
                      </a:r>
                      <a:endParaRPr lang="en-US" altLang="ko-KR" sz="11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43419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5883" y="83629"/>
            <a:ext cx="366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포트폴리오 벤치마킹 사이트 분석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2635141"/>
              </p:ext>
            </p:extLst>
          </p:nvPr>
        </p:nvGraphicFramePr>
        <p:xfrm>
          <a:off x="353206" y="3657606"/>
          <a:ext cx="5703111" cy="2908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8" name="Image" r:id="rId5" imgW="19136160" imgH="9739440" progId="Photoshop.Image.19">
                  <p:embed/>
                </p:oleObj>
              </mc:Choice>
              <mc:Fallback>
                <p:oleObj name="Image" r:id="rId5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3206" y="3657606"/>
                        <a:ext cx="5703111" cy="2908364"/>
                      </a:xfrm>
                      <a:prstGeom prst="rect">
                        <a:avLst/>
                      </a:prstGeom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2935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68407"/>
              </p:ext>
            </p:extLst>
          </p:nvPr>
        </p:nvGraphicFramePr>
        <p:xfrm>
          <a:off x="353206" y="751202"/>
          <a:ext cx="5699267" cy="2906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2" name="Image" r:id="rId3" imgW="19136160" imgH="9739440" progId="Photoshop.Image.19">
                  <p:embed/>
                </p:oleObj>
              </mc:Choice>
              <mc:Fallback>
                <p:oleObj name="Image" r:id="rId3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3206" y="751202"/>
                        <a:ext cx="5699267" cy="2906404"/>
                      </a:xfrm>
                      <a:prstGeom prst="rect">
                        <a:avLst/>
                      </a:prstGeom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직사각형 6"/>
          <p:cNvSpPr/>
          <p:nvPr/>
        </p:nvSpPr>
        <p:spPr>
          <a:xfrm>
            <a:off x="0" y="0"/>
            <a:ext cx="12192000" cy="54626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509526"/>
              </p:ext>
            </p:extLst>
          </p:nvPr>
        </p:nvGraphicFramePr>
        <p:xfrm>
          <a:off x="6195527" y="751201"/>
          <a:ext cx="5579707" cy="5824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04">
                  <a:extLst>
                    <a:ext uri="{9D8B030D-6E8A-4147-A177-3AD203B41FA5}">
                      <a16:colId xmlns:a16="http://schemas.microsoft.com/office/drawing/2014/main" val="2261738387"/>
                    </a:ext>
                  </a:extLst>
                </a:gridCol>
                <a:gridCol w="1357669">
                  <a:extLst>
                    <a:ext uri="{9D8B030D-6E8A-4147-A177-3AD203B41FA5}">
                      <a16:colId xmlns:a16="http://schemas.microsoft.com/office/drawing/2014/main" val="2693639017"/>
                    </a:ext>
                  </a:extLst>
                </a:gridCol>
                <a:gridCol w="3792234">
                  <a:extLst>
                    <a:ext uri="{9D8B030D-6E8A-4147-A177-3AD203B41FA5}">
                      <a16:colId xmlns:a16="http://schemas.microsoft.com/office/drawing/2014/main" val="486200072"/>
                    </a:ext>
                  </a:extLst>
                </a:gridCol>
              </a:tblGrid>
              <a:tr h="73381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포트폴리오 콘텐츠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https://findawayer.github.io/</a:t>
                      </a:r>
                    </a:p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https://pixelart-works.com/</a:t>
                      </a: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928806"/>
                  </a:ext>
                </a:extLst>
              </a:tr>
              <a:tr h="5090285">
                <a:tc gridSpan="3">
                  <a:txBody>
                    <a:bodyPr/>
                    <a:lstStyle/>
                    <a:p>
                      <a:pPr algn="l" latinLnBrk="1"/>
                      <a:endParaRPr lang="en-US" altLang="ko-KR" sz="110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벤치마킹 사이트의 장점</a:t>
                      </a:r>
                      <a:endParaRPr lang="en-US" altLang="ko-KR" sz="1100" b="1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dirty="0" smtClean="0"/>
                        <a:t>-</a:t>
                      </a:r>
                      <a:r>
                        <a:rPr lang="en-US" altLang="ko-KR" sz="1100" baseline="0" dirty="0" smtClean="0"/>
                        <a:t> </a:t>
                      </a:r>
                      <a:r>
                        <a:rPr lang="ko-KR" altLang="en-US" sz="1100" baseline="0" dirty="0" smtClean="0"/>
                        <a:t>깔끔한 레이아웃과 결과물에 대한 설명이 간결하여 결과물에 대한</a:t>
                      </a: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전체적인 인식이 편리해 보인다</a:t>
                      </a:r>
                      <a:r>
                        <a:rPr lang="en-US" altLang="ko-KR" sz="1100" baseline="0" dirty="0" smtClean="0"/>
                        <a:t>.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100" b="1" baseline="0" dirty="0" smtClean="0"/>
                        <a:t>벤치마킹 사이트의 단점</a:t>
                      </a:r>
                      <a:endParaRPr lang="en-US" altLang="ko-KR" sz="1100" b="1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 </a:t>
                      </a:r>
                      <a:r>
                        <a:rPr lang="ko-KR" altLang="en-US" sz="1100" baseline="0" dirty="0" smtClean="0"/>
                        <a:t>제작물이 개수에 따라 가시성이 떨어질 것 처럼 보이며</a:t>
                      </a:r>
                      <a:r>
                        <a:rPr lang="en-US" altLang="ko-KR" sz="1100" baseline="0" dirty="0" smtClean="0"/>
                        <a:t>,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제작물의 단순 </a:t>
                      </a:r>
                      <a:r>
                        <a:rPr lang="ko-KR" altLang="en-US" sz="1100" baseline="0" dirty="0" err="1" smtClean="0"/>
                        <a:t>목업의</a:t>
                      </a:r>
                      <a:r>
                        <a:rPr lang="ko-KR" altLang="en-US" sz="1100" baseline="0" dirty="0" smtClean="0"/>
                        <a:t> 경우 내용이 길어질수록 스크롤의 압박이 예상된다</a:t>
                      </a:r>
                      <a:r>
                        <a:rPr lang="en-US" altLang="ko-KR" sz="1100" baseline="0" dirty="0" smtClean="0"/>
                        <a:t>.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-----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제작 계획</a:t>
                      </a:r>
                      <a:endParaRPr lang="en-US" altLang="ko-KR" sz="1100" b="1" dirty="0" smtClean="0"/>
                    </a:p>
                    <a:p>
                      <a:pPr latinLnBrk="1"/>
                      <a:endParaRPr lang="en-US" altLang="ko-KR" sz="1100" dirty="0" smtClean="0"/>
                    </a:p>
                    <a:p>
                      <a:pPr latinLnBrk="1"/>
                      <a:r>
                        <a:rPr lang="en-US" altLang="ko-KR" sz="1100" dirty="0" smtClean="0"/>
                        <a:t>- </a:t>
                      </a:r>
                      <a:r>
                        <a:rPr lang="ko-KR" altLang="en-US" sz="1100" dirty="0" smtClean="0"/>
                        <a:t>클론 사이트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en-US" altLang="ko-KR" sz="1100" dirty="0" smtClean="0"/>
                        <a:t>  </a:t>
                      </a:r>
                      <a:r>
                        <a:rPr lang="ko-KR" altLang="en-US" sz="1100" dirty="0" smtClean="0"/>
                        <a:t>단순 리스트로 페이지 분석과 사용 언어 기재</a:t>
                      </a:r>
                      <a:endParaRPr lang="en-US" altLang="ko-KR" sz="1100" baseline="0" dirty="0" smtClean="0"/>
                    </a:p>
                    <a:p>
                      <a:pPr latinLnBrk="1"/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하단부 </a:t>
                      </a:r>
                      <a:r>
                        <a:rPr lang="ko-KR" altLang="en-US" sz="1100" dirty="0" smtClean="0"/>
                        <a:t>목업페이지로만 제작 예정 </a:t>
                      </a:r>
                      <a:endParaRPr lang="en-US" altLang="ko-KR" sz="1100" dirty="0" smtClean="0"/>
                    </a:p>
                    <a:p>
                      <a:pPr latinLnBrk="1"/>
                      <a:endParaRPr lang="en-US" altLang="ko-KR" sz="1100" dirty="0" smtClean="0"/>
                    </a:p>
                    <a:p>
                      <a:pPr latinLnBrk="1"/>
                      <a:r>
                        <a:rPr lang="en-US" altLang="ko-KR" sz="1100" dirty="0" smtClean="0"/>
                        <a:t>- </a:t>
                      </a:r>
                      <a:r>
                        <a:rPr lang="ko-KR" altLang="en-US" sz="1100" dirty="0" err="1" smtClean="0"/>
                        <a:t>리뉴얼</a:t>
                      </a:r>
                      <a:r>
                        <a:rPr lang="ko-KR" altLang="en-US" sz="1100" dirty="0" smtClean="0"/>
                        <a:t> 사이트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en-US" altLang="ko-KR" sz="1100" dirty="0" smtClean="0"/>
                        <a:t>  </a:t>
                      </a:r>
                      <a:r>
                        <a:rPr lang="ko-KR" altLang="en-US" sz="1100" dirty="0" smtClean="0"/>
                        <a:t>페이지 분석</a:t>
                      </a:r>
                      <a:r>
                        <a:rPr lang="ko-KR" altLang="en-US" sz="1100" baseline="0" dirty="0" smtClean="0"/>
                        <a:t> 페이지의 </a:t>
                      </a:r>
                      <a:r>
                        <a:rPr lang="ko-KR" altLang="en-US" sz="1100" dirty="0" err="1" smtClean="0"/>
                        <a:t>목업</a:t>
                      </a:r>
                      <a:r>
                        <a:rPr lang="ko-KR" altLang="en-US" sz="1100" dirty="0" smtClean="0"/>
                        <a:t> 제작과 </a:t>
                      </a:r>
                      <a:r>
                        <a:rPr lang="ko-KR" altLang="en-US" sz="1100" dirty="0" err="1" smtClean="0"/>
                        <a:t>리스트형</a:t>
                      </a:r>
                      <a:r>
                        <a:rPr lang="ko-KR" altLang="en-US" sz="1100" dirty="0" smtClean="0"/>
                        <a:t> 사이트</a:t>
                      </a:r>
                      <a:r>
                        <a:rPr lang="ko-KR" altLang="en-US" sz="1100" baseline="0" dirty="0" smtClean="0"/>
                        <a:t> 사용언어</a:t>
                      </a:r>
                      <a:r>
                        <a:rPr lang="en-US" altLang="ko-KR" sz="1100" baseline="0" dirty="0" smtClean="0"/>
                        <a:t> </a:t>
                      </a:r>
                      <a:r>
                        <a:rPr lang="ko-KR" altLang="en-US" sz="1100" baseline="0" dirty="0" smtClean="0"/>
                        <a:t>등 기재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ko-KR" altLang="en-US" sz="1100" baseline="0" dirty="0" smtClean="0"/>
                        <a:t>  </a:t>
                      </a:r>
                      <a:r>
                        <a:rPr lang="ko-KR" altLang="en-US" sz="1100" dirty="0" smtClean="0"/>
                        <a:t>데모</a:t>
                      </a:r>
                      <a:r>
                        <a:rPr lang="ko-KR" altLang="en-US" sz="1100" baseline="0" dirty="0" smtClean="0"/>
                        <a:t> 버튼으로 실제 </a:t>
                      </a:r>
                      <a:r>
                        <a:rPr lang="ko-KR" altLang="en-US" sz="1100" baseline="0" dirty="0" err="1" smtClean="0"/>
                        <a:t>리뉴얼</a:t>
                      </a:r>
                      <a:r>
                        <a:rPr lang="ko-KR" altLang="en-US" sz="1100" baseline="0" dirty="0" smtClean="0"/>
                        <a:t> 사이트와 링크</a:t>
                      </a:r>
                      <a:endParaRPr lang="en-US" altLang="ko-KR" sz="1100" baseline="0" dirty="0" smtClean="0"/>
                    </a:p>
                    <a:p>
                      <a:pPr latinLnBrk="1"/>
                      <a:endParaRPr lang="en-US" altLang="ko-KR" sz="1100" baseline="0" dirty="0" smtClean="0"/>
                    </a:p>
                    <a:p>
                      <a:pPr latinLnBrk="1"/>
                      <a:r>
                        <a:rPr lang="en-US" altLang="ko-KR" sz="1100" baseline="0" dirty="0" smtClean="0"/>
                        <a:t>- </a:t>
                      </a:r>
                      <a:r>
                        <a:rPr lang="ko-KR" altLang="en-US" sz="1100" baseline="0" dirty="0" smtClean="0"/>
                        <a:t>기존 개인 </a:t>
                      </a:r>
                      <a:r>
                        <a:rPr lang="ko-KR" altLang="en-US" sz="1100" baseline="0" dirty="0" err="1" smtClean="0"/>
                        <a:t>디자인물</a:t>
                      </a:r>
                      <a:endParaRPr lang="en-US" altLang="ko-KR" sz="1100" baseline="0" dirty="0" smtClean="0"/>
                    </a:p>
                    <a:p>
                      <a:pPr latinLnBrk="1"/>
                      <a:r>
                        <a:rPr lang="en-US" altLang="ko-KR" sz="1100" baseline="0" dirty="0" smtClean="0"/>
                        <a:t>   </a:t>
                      </a:r>
                      <a:r>
                        <a:rPr lang="ko-KR" altLang="en-US" sz="1100" dirty="0" smtClean="0"/>
                        <a:t>개인적인 디자인 </a:t>
                      </a:r>
                      <a:r>
                        <a:rPr lang="ko-KR" altLang="en-US" sz="1100" dirty="0" err="1" smtClean="0"/>
                        <a:t>작업물</a:t>
                      </a:r>
                      <a:r>
                        <a:rPr lang="en-US" altLang="ko-KR" sz="1100" baseline="0" dirty="0" smtClean="0"/>
                        <a:t> </a:t>
                      </a:r>
                      <a:r>
                        <a:rPr lang="ko-KR" altLang="en-US" sz="1100" dirty="0" err="1" smtClean="0"/>
                        <a:t>목업으로</a:t>
                      </a:r>
                      <a:r>
                        <a:rPr lang="ko-KR" altLang="en-US" sz="1100" dirty="0" smtClean="0"/>
                        <a:t> 제작 팝업형식으로 링크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43419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5883" y="83629"/>
            <a:ext cx="366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포트폴리오 벤치마킹 사이트 분석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464822"/>
              </p:ext>
            </p:extLst>
          </p:nvPr>
        </p:nvGraphicFramePr>
        <p:xfrm>
          <a:off x="353206" y="3657606"/>
          <a:ext cx="5704568" cy="29091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3" name="Image" r:id="rId5" imgW="19136160" imgH="9739440" progId="Photoshop.Image.19">
                  <p:embed/>
                </p:oleObj>
              </mc:Choice>
              <mc:Fallback>
                <p:oleObj name="Image" r:id="rId5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3206" y="3657606"/>
                        <a:ext cx="5704568" cy="2909107"/>
                      </a:xfrm>
                      <a:prstGeom prst="rect">
                        <a:avLst/>
                      </a:prstGeom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17154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484</Words>
  <Application>Microsoft Office PowerPoint</Application>
  <PresentationFormat>와이드스크린</PresentationFormat>
  <Paragraphs>146</Paragraphs>
  <Slides>6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</dc:creator>
  <cp:lastModifiedBy>a</cp:lastModifiedBy>
  <cp:revision>30</cp:revision>
  <dcterms:created xsi:type="dcterms:W3CDTF">2022-03-07T08:01:22Z</dcterms:created>
  <dcterms:modified xsi:type="dcterms:W3CDTF">2022-07-13T05:07:47Z</dcterms:modified>
</cp:coreProperties>
</file>

<file path=docProps/thumbnail.jpeg>
</file>